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5" r:id="rId1"/>
    <p:sldMasterId id="2147483657" r:id="rId2"/>
    <p:sldMasterId id="2147483659" r:id="rId3"/>
  </p:sldMasterIdLst>
  <p:notesMasterIdLst>
    <p:notesMasterId r:id="rId13"/>
  </p:notesMasterIdLst>
  <p:sldIdLst>
    <p:sldId id="346" r:id="rId4"/>
    <p:sldId id="356" r:id="rId5"/>
    <p:sldId id="347" r:id="rId6"/>
    <p:sldId id="348" r:id="rId7"/>
    <p:sldId id="349" r:id="rId8"/>
    <p:sldId id="350" r:id="rId9"/>
    <p:sldId id="351" r:id="rId10"/>
    <p:sldId id="355" r:id="rId11"/>
    <p:sldId id="354" r:id="rId12"/>
  </p:sldIdLst>
  <p:sldSz cx="9144000" cy="6858000" type="screen4x3"/>
  <p:notesSz cx="6797675" cy="9926638"/>
  <p:defaultTextStyle>
    <a:defPPr>
      <a:defRPr lang="en-A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EFFF9C"/>
    <a:srgbClr val="66CCFF"/>
    <a:srgbClr val="A33F1F"/>
    <a:srgbClr val="4D4D4D"/>
    <a:srgbClr val="006983"/>
    <a:srgbClr val="267485"/>
    <a:srgbClr val="4D4D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 autoAdjust="0"/>
    <p:restoredTop sz="91545" autoAdjust="0"/>
  </p:normalViewPr>
  <p:slideViewPr>
    <p:cSldViewPr>
      <p:cViewPr>
        <p:scale>
          <a:sx n="104" d="100"/>
          <a:sy n="104" d="100"/>
        </p:scale>
        <p:origin x="-72" y="-25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AU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AU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28600" y="744538"/>
            <a:ext cx="3968750" cy="29765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401638" y="4025900"/>
            <a:ext cx="5994400" cy="515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AU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27884230-34D9-4471-9399-5E5375172E0F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283902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/>
              <a:t>Phone:</a:t>
            </a:r>
            <a:r>
              <a:rPr lang="en-AU" b="0"/>
              <a:t> +61 2 6249 9111</a:t>
            </a:r>
          </a:p>
          <a:p>
            <a:r>
              <a:rPr lang="en-AU"/>
              <a:t>Web:</a:t>
            </a:r>
            <a:r>
              <a:rPr lang="en-AU" b="0"/>
              <a:t> www.ga.gov.au</a:t>
            </a:r>
          </a:p>
          <a:p>
            <a:r>
              <a:rPr lang="en-AU"/>
              <a:t>Email:</a:t>
            </a:r>
            <a:r>
              <a:rPr lang="en-AU" b="0"/>
              <a:t> feedback@ga.gov.au</a:t>
            </a:r>
          </a:p>
          <a:p>
            <a:r>
              <a:rPr lang="en-AU"/>
              <a:t>Address:</a:t>
            </a:r>
            <a:r>
              <a:rPr lang="en-AU" b="0"/>
              <a:t> Cnr Jerrabomberra Avenue and Hindmarsh Drive, Symonston ACT 2609</a:t>
            </a:r>
          </a:p>
          <a:p>
            <a:r>
              <a:rPr lang="en-AU"/>
              <a:t>Postal Address:</a:t>
            </a:r>
            <a:r>
              <a:rPr lang="en-AU" b="0"/>
              <a:t> GPO Box 378, Canberra ACT 2601</a:t>
            </a:r>
          </a:p>
        </p:txBody>
      </p:sp>
    </p:spTree>
    <p:extLst>
      <p:ext uri="{BB962C8B-B14F-4D97-AF65-F5344CB8AC3E}">
        <p14:creationId xmlns:p14="http://schemas.microsoft.com/office/powerpoint/2010/main" val="7079403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4363" y="1860551"/>
            <a:ext cx="7916862" cy="556179"/>
          </a:xfrm>
        </p:spPr>
        <p:txBody>
          <a:bodyPr lIns="90000" tIns="46800" rIns="90000" bIns="46800"/>
          <a:lstStyle>
            <a:lvl1pPr>
              <a:defRPr sz="3000">
                <a:solidFill>
                  <a:srgbClr val="4D4D4D"/>
                </a:solidFill>
              </a:defRPr>
            </a:lvl1pPr>
          </a:lstStyle>
          <a:p>
            <a:pPr lvl="0"/>
            <a:r>
              <a:rPr lang="en-AU" noProof="0" smtClean="0"/>
              <a:t>Click to edit Master Title style</a:t>
            </a:r>
          </a:p>
        </p:txBody>
      </p:sp>
      <p:sp>
        <p:nvSpPr>
          <p:cNvPr id="386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11188" y="2482851"/>
            <a:ext cx="7916862" cy="402291"/>
          </a:xfrm>
        </p:spPr>
        <p:txBody>
          <a:bodyPr lIns="90000" tIns="46800" rIns="90000" bIns="46800">
            <a:spAutoFit/>
          </a:bodyPr>
          <a:lstStyle>
            <a:lvl1pPr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en-AU" noProof="0" smtClean="0"/>
              <a:t>Click to edit Master Author style</a:t>
            </a:r>
          </a:p>
        </p:txBody>
      </p:sp>
    </p:spTree>
    <p:extLst>
      <p:ext uri="{BB962C8B-B14F-4D97-AF65-F5344CB8AC3E}">
        <p14:creationId xmlns:p14="http://schemas.microsoft.com/office/powerpoint/2010/main" val="24917478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4363" y="1860550"/>
            <a:ext cx="7916862" cy="549275"/>
          </a:xfrm>
        </p:spPr>
        <p:txBody>
          <a:bodyPr lIns="90000" tIns="46800" rIns="90000" bIns="46800"/>
          <a:lstStyle>
            <a:lvl1pPr>
              <a:defRPr sz="3000">
                <a:solidFill>
                  <a:srgbClr val="4D4D4D"/>
                </a:solidFill>
              </a:defRPr>
            </a:lvl1pPr>
          </a:lstStyle>
          <a:p>
            <a:pPr lvl="0"/>
            <a:r>
              <a:rPr lang="en-AU" noProof="0" smtClean="0"/>
              <a:t>Click to edit Master Title style</a:t>
            </a:r>
          </a:p>
        </p:txBody>
      </p:sp>
      <p:sp>
        <p:nvSpPr>
          <p:cNvPr id="386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11188" y="2482850"/>
            <a:ext cx="7916862" cy="396875"/>
          </a:xfrm>
        </p:spPr>
        <p:txBody>
          <a:bodyPr lIns="90000" tIns="46800" rIns="90000" bIns="46800">
            <a:spAutoFit/>
          </a:bodyPr>
          <a:lstStyle>
            <a:lvl1pPr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en-AU" noProof="0" smtClean="0"/>
              <a:t>Click to edit Master Author style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2870629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425808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7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1188" y="2409825"/>
            <a:ext cx="8229600" cy="2073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63499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614363" y="1860550"/>
            <a:ext cx="82296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63500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11188" y="5084763"/>
            <a:ext cx="8208962" cy="1644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eaLnBrk="1" hangingPunct="1">
              <a:lnSpc>
                <a:spcPct val="80000"/>
              </a:lnSpc>
              <a:spcBef>
                <a:spcPct val="50000"/>
              </a:spcBef>
              <a:defRPr sz="1700" b="1">
                <a:solidFill>
                  <a:srgbClr val="4D4D4D"/>
                </a:solidFill>
              </a:defRPr>
            </a:lvl1pPr>
          </a:lstStyle>
          <a:p>
            <a:r>
              <a:rPr lang="en-AU"/>
              <a:t>Phone:</a:t>
            </a:r>
            <a:r>
              <a:rPr lang="en-AU" b="0"/>
              <a:t> +61 2 6249 9111</a:t>
            </a:r>
          </a:p>
          <a:p>
            <a:r>
              <a:rPr lang="en-AU"/>
              <a:t>Web:</a:t>
            </a:r>
            <a:r>
              <a:rPr lang="en-AU" b="0"/>
              <a:t> www.ga.gov.au</a:t>
            </a:r>
          </a:p>
          <a:p>
            <a:r>
              <a:rPr lang="en-AU"/>
              <a:t>Email:</a:t>
            </a:r>
            <a:r>
              <a:rPr lang="en-AU" b="0"/>
              <a:t> feedback@ga.gov.au</a:t>
            </a:r>
          </a:p>
          <a:p>
            <a:r>
              <a:rPr lang="en-AU"/>
              <a:t>Address:</a:t>
            </a:r>
            <a:r>
              <a:rPr lang="en-AU" b="0"/>
              <a:t> Cnr Jerrabomberra Avenue and Hindmarsh Drive, Symonston ACT 2609</a:t>
            </a:r>
          </a:p>
          <a:p>
            <a:r>
              <a:rPr lang="en-AU"/>
              <a:t>Postal Address:</a:t>
            </a:r>
            <a:r>
              <a:rPr lang="en-AU" b="0"/>
              <a:t> GPO Box 378, Canberra ACT 2601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61" r:id="rId2"/>
    <p:sldLayoutId id="2147483682" r:id="rId3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06983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06983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06983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06983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06983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06983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06983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06983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06983"/>
          </a:solidFill>
          <a:latin typeface="Arial" charset="0"/>
        </a:defRPr>
      </a:lvl9pPr>
    </p:titleStyle>
    <p:bodyStyle>
      <a:lvl1pPr algn="l" rtl="0" eaLnBrk="1" fontAlgn="base" hangingPunct="1">
        <a:spcBef>
          <a:spcPct val="50000"/>
        </a:spcBef>
        <a:spcAft>
          <a:spcPct val="0"/>
        </a:spcAft>
        <a:defRPr sz="2200">
          <a:solidFill>
            <a:srgbClr val="4D4D4D"/>
          </a:solidFill>
          <a:latin typeface="+mn-lt"/>
          <a:ea typeface="+mn-ea"/>
          <a:cs typeface="+mn-cs"/>
        </a:defRPr>
      </a:lvl1pPr>
      <a:lvl2pPr marL="447675" indent="-268288" algn="l" rtl="0" eaLnBrk="1" fontAlgn="base" hangingPunct="1">
        <a:spcBef>
          <a:spcPct val="50000"/>
        </a:spcBef>
        <a:spcAft>
          <a:spcPct val="0"/>
        </a:spcAft>
        <a:buChar char="•"/>
        <a:defRPr sz="2200">
          <a:solidFill>
            <a:srgbClr val="4D4D4D"/>
          </a:solidFill>
          <a:latin typeface="+mn-lt"/>
        </a:defRPr>
      </a:lvl2pPr>
      <a:lvl3pPr marL="895350" indent="-265113" algn="l" rtl="0" eaLnBrk="1" fontAlgn="base" hangingPunct="1">
        <a:spcBef>
          <a:spcPct val="25000"/>
        </a:spcBef>
        <a:spcAft>
          <a:spcPct val="0"/>
        </a:spcAft>
        <a:buFont typeface="Arial" charset="0"/>
        <a:buChar char="–"/>
        <a:defRPr sz="2000">
          <a:solidFill>
            <a:srgbClr val="4D4D4D"/>
          </a:solidFill>
          <a:latin typeface="+mn-lt"/>
        </a:defRPr>
      </a:lvl3pPr>
      <a:lvl4pPr marL="1344613" indent="-268288" algn="l" rtl="0" eaLnBrk="1" fontAlgn="base" hangingPunct="1">
        <a:spcBef>
          <a:spcPct val="25000"/>
        </a:spcBef>
        <a:spcAft>
          <a:spcPct val="0"/>
        </a:spcAft>
        <a:buChar char="•"/>
        <a:defRPr sz="2000">
          <a:solidFill>
            <a:srgbClr val="4D4D4D"/>
          </a:solidFill>
          <a:latin typeface="+mn-lt"/>
        </a:defRPr>
      </a:lvl4pPr>
      <a:lvl5pPr marL="1792288" indent="-268288" algn="l" rtl="0" eaLnBrk="1" fontAlgn="base" hangingPunct="1">
        <a:spcBef>
          <a:spcPct val="25000"/>
        </a:spcBef>
        <a:spcAft>
          <a:spcPct val="0"/>
        </a:spcAft>
        <a:buFont typeface="Arial" charset="0"/>
        <a:buChar char="–"/>
        <a:defRPr sz="2000">
          <a:solidFill>
            <a:srgbClr val="4D4D4D"/>
          </a:solidFill>
          <a:latin typeface="+mn-lt"/>
        </a:defRPr>
      </a:lvl5pPr>
      <a:lvl6pPr marL="2249488" indent="-268288" algn="l" rtl="0" eaLnBrk="1" fontAlgn="base" hangingPunct="1">
        <a:spcBef>
          <a:spcPct val="25000"/>
        </a:spcBef>
        <a:spcAft>
          <a:spcPct val="0"/>
        </a:spcAft>
        <a:buFont typeface="Arial" charset="0"/>
        <a:buChar char="–"/>
        <a:defRPr sz="2000">
          <a:solidFill>
            <a:srgbClr val="4D4D4D"/>
          </a:solidFill>
          <a:latin typeface="+mn-lt"/>
        </a:defRPr>
      </a:lvl6pPr>
      <a:lvl7pPr marL="2706688" indent="-268288" algn="l" rtl="0" eaLnBrk="1" fontAlgn="base" hangingPunct="1">
        <a:spcBef>
          <a:spcPct val="25000"/>
        </a:spcBef>
        <a:spcAft>
          <a:spcPct val="0"/>
        </a:spcAft>
        <a:buFont typeface="Arial" charset="0"/>
        <a:buChar char="–"/>
        <a:defRPr sz="2000">
          <a:solidFill>
            <a:srgbClr val="4D4D4D"/>
          </a:solidFill>
          <a:latin typeface="+mn-lt"/>
        </a:defRPr>
      </a:lvl7pPr>
      <a:lvl8pPr marL="3163888" indent="-268288" algn="l" rtl="0" eaLnBrk="1" fontAlgn="base" hangingPunct="1">
        <a:spcBef>
          <a:spcPct val="25000"/>
        </a:spcBef>
        <a:spcAft>
          <a:spcPct val="0"/>
        </a:spcAft>
        <a:buFont typeface="Arial" charset="0"/>
        <a:buChar char="–"/>
        <a:defRPr sz="2000">
          <a:solidFill>
            <a:srgbClr val="4D4D4D"/>
          </a:solidFill>
          <a:latin typeface="+mn-lt"/>
        </a:defRPr>
      </a:lvl8pPr>
      <a:lvl9pPr marL="3621088" indent="-268288" algn="l" rtl="0" eaLnBrk="1" fontAlgn="base" hangingPunct="1">
        <a:spcBef>
          <a:spcPct val="25000"/>
        </a:spcBef>
        <a:spcAft>
          <a:spcPct val="0"/>
        </a:spcAft>
        <a:buFont typeface="Arial" charset="0"/>
        <a:buChar char="–"/>
        <a:defRPr sz="2000">
          <a:solidFill>
            <a:srgbClr val="4D4D4D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15925"/>
            <a:ext cx="82296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AU" dirty="0" smtClean="0"/>
              <a:t>Click to edit Master Title style</a:t>
            </a:r>
          </a:p>
        </p:txBody>
      </p:sp>
      <p:sp>
        <p:nvSpPr>
          <p:cNvPr id="385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981075"/>
            <a:ext cx="8229600" cy="5256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</a:p>
        </p:txBody>
      </p:sp>
      <p:sp>
        <p:nvSpPr>
          <p:cNvPr id="385028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284663" y="6459538"/>
            <a:ext cx="4751387" cy="414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50000"/>
              </a:spcBef>
              <a:defRPr sz="1000">
                <a:solidFill>
                  <a:schemeClr val="bg1"/>
                </a:solidFill>
              </a:defRPr>
            </a:lvl1pPr>
          </a:lstStyle>
          <a:p>
            <a:endParaRPr lang="en-A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71" r:id="rId2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sz="2600" b="1">
          <a:solidFill>
            <a:srgbClr val="66CCFF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Arial" charset="0"/>
        </a:defRPr>
      </a:lvl9pPr>
    </p:titleStyle>
    <p:bodyStyle>
      <a:lvl1pPr algn="l" rtl="0" fontAlgn="base">
        <a:spcBef>
          <a:spcPct val="50000"/>
        </a:spcBef>
        <a:spcAft>
          <a:spcPct val="0"/>
        </a:spcAft>
        <a:defRPr sz="2200">
          <a:solidFill>
            <a:schemeClr val="bg1"/>
          </a:solidFill>
          <a:latin typeface="+mn-lt"/>
          <a:ea typeface="+mn-ea"/>
          <a:cs typeface="+mn-cs"/>
        </a:defRPr>
      </a:lvl1pPr>
      <a:lvl2pPr marL="447675" indent="-268288" algn="l" rtl="0" fontAlgn="base">
        <a:spcBef>
          <a:spcPct val="50000"/>
        </a:spcBef>
        <a:spcAft>
          <a:spcPct val="0"/>
        </a:spcAft>
        <a:buChar char="•"/>
        <a:defRPr sz="2200">
          <a:solidFill>
            <a:schemeClr val="bg1"/>
          </a:solidFill>
          <a:latin typeface="+mn-lt"/>
        </a:defRPr>
      </a:lvl2pPr>
      <a:lvl3pPr marL="895350" indent="-268288" algn="l" rtl="0" fontAlgn="base">
        <a:spcBef>
          <a:spcPct val="25000"/>
        </a:spcBef>
        <a:spcAft>
          <a:spcPct val="0"/>
        </a:spcAft>
        <a:buFont typeface="Arial" charset="0"/>
        <a:buChar char="–"/>
        <a:defRPr sz="2000">
          <a:solidFill>
            <a:schemeClr val="bg1"/>
          </a:solidFill>
          <a:latin typeface="+mn-lt"/>
        </a:defRPr>
      </a:lvl3pPr>
      <a:lvl4pPr marL="1350963" indent="-271463" algn="l" rtl="0" fontAlgn="base">
        <a:spcBef>
          <a:spcPct val="25000"/>
        </a:spcBef>
        <a:spcAft>
          <a:spcPct val="0"/>
        </a:spcAft>
        <a:buChar char="•"/>
        <a:defRPr sz="2000">
          <a:solidFill>
            <a:schemeClr val="bg1"/>
          </a:solidFill>
          <a:latin typeface="+mn-lt"/>
        </a:defRPr>
      </a:lvl4pPr>
      <a:lvl5pPr marL="1792288" indent="-261938" algn="l" rtl="0" fontAlgn="base">
        <a:spcBef>
          <a:spcPct val="25000"/>
        </a:spcBef>
        <a:spcAft>
          <a:spcPct val="0"/>
        </a:spcAft>
        <a:buFont typeface="Arial" charset="0"/>
        <a:buChar char="–"/>
        <a:defRPr sz="2000">
          <a:solidFill>
            <a:schemeClr val="bg1"/>
          </a:solidFill>
          <a:latin typeface="+mn-lt"/>
        </a:defRPr>
      </a:lvl5pPr>
      <a:lvl6pPr marL="2249488" indent="-261938" algn="l" rtl="0" fontAlgn="base">
        <a:spcBef>
          <a:spcPct val="25000"/>
        </a:spcBef>
        <a:spcAft>
          <a:spcPct val="0"/>
        </a:spcAft>
        <a:buFont typeface="Arial" charset="0"/>
        <a:buChar char="–"/>
        <a:defRPr sz="2000">
          <a:solidFill>
            <a:schemeClr val="bg1"/>
          </a:solidFill>
          <a:latin typeface="+mn-lt"/>
        </a:defRPr>
      </a:lvl6pPr>
      <a:lvl7pPr marL="2706688" indent="-261938" algn="l" rtl="0" fontAlgn="base">
        <a:spcBef>
          <a:spcPct val="25000"/>
        </a:spcBef>
        <a:spcAft>
          <a:spcPct val="0"/>
        </a:spcAft>
        <a:buFont typeface="Arial" charset="0"/>
        <a:buChar char="–"/>
        <a:defRPr sz="2000">
          <a:solidFill>
            <a:schemeClr val="bg1"/>
          </a:solidFill>
          <a:latin typeface="+mn-lt"/>
        </a:defRPr>
      </a:lvl7pPr>
      <a:lvl8pPr marL="3163888" indent="-261938" algn="l" rtl="0" fontAlgn="base">
        <a:spcBef>
          <a:spcPct val="25000"/>
        </a:spcBef>
        <a:spcAft>
          <a:spcPct val="0"/>
        </a:spcAft>
        <a:buFont typeface="Arial" charset="0"/>
        <a:buChar char="–"/>
        <a:defRPr sz="2000">
          <a:solidFill>
            <a:schemeClr val="bg1"/>
          </a:solidFill>
          <a:latin typeface="+mn-lt"/>
        </a:defRPr>
      </a:lvl8pPr>
      <a:lvl9pPr marL="3621088" indent="-261938" algn="l" rtl="0" fontAlgn="base">
        <a:spcBef>
          <a:spcPct val="25000"/>
        </a:spcBef>
        <a:spcAft>
          <a:spcPct val="0"/>
        </a:spcAft>
        <a:buFont typeface="Arial" charset="0"/>
        <a:buChar char="–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6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14363" y="1860550"/>
            <a:ext cx="82296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AU" smtClean="0"/>
              <a:t>Click to edit Master Title Style</a:t>
            </a:r>
          </a:p>
        </p:txBody>
      </p:sp>
      <p:sp>
        <p:nvSpPr>
          <p:cNvPr id="4136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1188" y="2482850"/>
            <a:ext cx="8229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AU" smtClean="0"/>
              <a:t>Click to edit Master Author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81" r:id="rId2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3000" b="1">
          <a:solidFill>
            <a:srgbClr val="4D4D4D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000" b="1">
          <a:solidFill>
            <a:srgbClr val="4D4D4D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000" b="1">
          <a:solidFill>
            <a:srgbClr val="4D4D4D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000" b="1">
          <a:solidFill>
            <a:srgbClr val="4D4D4D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000" b="1">
          <a:solidFill>
            <a:srgbClr val="4D4D4D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 b="1">
          <a:solidFill>
            <a:srgbClr val="4D4D4D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 b="1">
          <a:solidFill>
            <a:srgbClr val="4D4D4D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 b="1">
          <a:solidFill>
            <a:srgbClr val="4D4D4D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 b="1">
          <a:solidFill>
            <a:srgbClr val="4D4D4D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defRPr sz="2000">
          <a:solidFill>
            <a:srgbClr val="4D4D4D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98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560" y="4030806"/>
            <a:ext cx="7916862" cy="1110177"/>
          </a:xfrm>
        </p:spPr>
        <p:txBody>
          <a:bodyPr/>
          <a:lstStyle/>
          <a:p>
            <a:r>
              <a:rPr lang="en-US" sz="1800" b="1" dirty="0" err="1" smtClean="0">
                <a:solidFill>
                  <a:schemeClr val="accent1">
                    <a:lumMod val="50000"/>
                  </a:schemeClr>
                </a:solidFill>
              </a:rPr>
              <a:t>Dr</a:t>
            </a:r>
            <a:r>
              <a:rPr lang="en-US" sz="1800" b="1" dirty="0" smtClean="0">
                <a:solidFill>
                  <a:schemeClr val="accent1">
                    <a:lumMod val="50000"/>
                  </a:schemeClr>
                </a:solidFill>
              </a:rPr>
              <a:t> Adam Lewis</a:t>
            </a:r>
          </a:p>
          <a:p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</a:rPr>
              <a:t>Branch Head: National Earth and Marine Observations Group</a:t>
            </a:r>
          </a:p>
          <a:p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</a:rPr>
              <a:t>Geosceince Australia</a:t>
            </a:r>
            <a:endParaRPr lang="en-US" sz="1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316213" y="1892830"/>
            <a:ext cx="8496944" cy="19411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  <a:spAutoFit/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4D4D4D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bg1"/>
                </a:solidFill>
                <a:latin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bg1"/>
                </a:solidFill>
                <a:latin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bg1"/>
                </a:solidFill>
                <a:latin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bg1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bg1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bg1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bg1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bg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AU" kern="0" dirty="0"/>
              <a:t>National </a:t>
            </a:r>
            <a:r>
              <a:rPr lang="en-AU" kern="0" dirty="0" err="1" smtClean="0"/>
              <a:t>Multibeam</a:t>
            </a:r>
            <a:r>
              <a:rPr lang="en-AU" kern="0" dirty="0" smtClean="0"/>
              <a:t> Guideline Workshop</a:t>
            </a:r>
          </a:p>
          <a:p>
            <a:pPr algn="ctr" eaLnBrk="1" hangingPunct="1"/>
            <a:endParaRPr lang="en-AU" kern="0" dirty="0"/>
          </a:p>
          <a:p>
            <a:pPr algn="ctr" eaLnBrk="1" hangingPunct="1"/>
            <a:r>
              <a:rPr lang="en-AU" kern="0" dirty="0" smtClean="0"/>
              <a:t>Welcome</a:t>
            </a:r>
          </a:p>
          <a:p>
            <a:pPr algn="ctr" eaLnBrk="1" hangingPunct="1"/>
            <a:r>
              <a:rPr lang="en-US" kern="0" dirty="0"/>
              <a:t/>
            </a:r>
            <a:br>
              <a:rPr lang="en-US" kern="0" dirty="0"/>
            </a:b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2672859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Acknowledgement of Country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To the </a:t>
            </a:r>
            <a:r>
              <a:rPr lang="en-AU" dirty="0"/>
              <a:t>Ngunnawal people who are the traditional custodians of this land on which we are meeting and pay respect to the Elders of the Ngunnawal Nation both past and present. </a:t>
            </a:r>
            <a:endParaRPr lang="en-AU" dirty="0" smtClean="0"/>
          </a:p>
          <a:p>
            <a:r>
              <a:rPr lang="en-AU" smtClean="0"/>
              <a:t>I </a:t>
            </a:r>
            <a:r>
              <a:rPr lang="en-AU" dirty="0" smtClean="0"/>
              <a:t>extend </a:t>
            </a:r>
            <a:r>
              <a:rPr lang="en-AU" dirty="0"/>
              <a:t>this respect to all Aboriginal and Torres Strait Islander peoples in attendance today.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8626900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Drivers for Improved Marine Mapping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rtl="0" fontAlgn="base"/>
            <a:r>
              <a:rPr lang="en-US" sz="2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There are many drivers for improved marine ‘mapping’, such as:</a:t>
            </a:r>
            <a:endParaRPr lang="en-AU" dirty="0" smtClean="0">
              <a:effectLst/>
            </a:endParaRPr>
          </a:p>
          <a:p>
            <a:pPr marL="342900" indent="-342900" rtl="0" fontAlgn="base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  <a:effectLst/>
              </a:rPr>
              <a:t>Charting, navigation, and safety of life at sea</a:t>
            </a:r>
            <a:endParaRPr lang="en-AU" sz="2000" dirty="0" smtClean="0">
              <a:effectLst/>
            </a:endParaRPr>
          </a:p>
          <a:p>
            <a:pPr marL="342900" indent="-342900" rtl="0" fontAlgn="base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  <a:effectLst/>
              </a:rPr>
              <a:t>Base-line data on Commonwealth Marine Reserves &amp; Heritage areas, and for resource development</a:t>
            </a:r>
            <a:endParaRPr lang="en-AU" sz="2000" dirty="0" smtClean="0">
              <a:effectLst/>
            </a:endParaRPr>
          </a:p>
          <a:p>
            <a:pPr marL="342900" indent="-342900" rtl="0" fontAlgn="base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  <a:effectLst/>
              </a:rPr>
              <a:t>Antarctic science, and demonstration of Australia’s Antarctic presence</a:t>
            </a:r>
            <a:endParaRPr lang="en-AU" sz="2000" dirty="0" smtClean="0">
              <a:effectLst/>
            </a:endParaRPr>
          </a:p>
          <a:p>
            <a:pPr marL="342900" indent="-342900" rtl="0" fontAlgn="base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  <a:effectLst/>
              </a:rPr>
              <a:t>Operational oceanography in coastal waters</a:t>
            </a:r>
            <a:endParaRPr lang="en-AU" sz="2000" dirty="0" smtClean="0">
              <a:effectLst/>
            </a:endParaRPr>
          </a:p>
          <a:p>
            <a:pPr marL="342900" indent="-342900" rtl="0" fontAlgn="base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  <a:effectLst/>
              </a:rPr>
              <a:t>Australia’s territorial claims</a:t>
            </a:r>
            <a:endParaRPr lang="en-AU" sz="2000" dirty="0" smtClean="0">
              <a:effectLst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  <a:effectLst/>
              </a:rPr>
              <a:t>Improved management and understanding of marine fauna</a:t>
            </a:r>
            <a:endParaRPr lang="en-AU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566596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The Opportunity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981075"/>
            <a:ext cx="5400600" cy="5256213"/>
          </a:xfrm>
        </p:spPr>
        <p:txBody>
          <a:bodyPr/>
          <a:lstStyle/>
          <a:p>
            <a:pPr marL="342900" indent="-342900" rtl="0" fontAlgn="base"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Only (approximately) 25% of Australia’s EEZ is covered with multi-beam or similar high resolution data sufficient for key uses</a:t>
            </a:r>
          </a:p>
          <a:p>
            <a:pPr marL="342900" indent="-342900" rtl="0" fontAlgn="base">
              <a:buFont typeface="Arial" panose="020B0604020202020204" pitchFamily="34" charset="0"/>
              <a:buChar char="•"/>
            </a:pPr>
            <a:endParaRPr lang="en-US" sz="2200" dirty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  <a:p>
            <a:pPr marL="342900" indent="-342900" rtl="0" fontAlgn="base"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Increased investment</a:t>
            </a:r>
            <a:r>
              <a:rPr lang="en-US" sz="2200" baseline="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from several sources provides the possibility</a:t>
            </a:r>
            <a:r>
              <a:rPr lang="en-US" sz="2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of a far more comprehensive coverage for research and operational purposes</a:t>
            </a:r>
          </a:p>
          <a:p>
            <a:pPr marL="342900" indent="-342900" rtl="0" fontAlgn="base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 rtl="0" fontAlgn="base">
              <a:buFont typeface="Arial" panose="020B0604020202020204" pitchFamily="34" charset="0"/>
              <a:buChar char="•"/>
            </a:pPr>
            <a:r>
              <a:rPr lang="en-US" dirty="0" smtClean="0"/>
              <a:t>A coordinated approach is needed</a:t>
            </a:r>
            <a:endParaRPr lang="en-US" sz="2200" dirty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  <a:p>
            <a:pPr rtl="0" fontAlgn="base"/>
            <a:endParaRPr lang="en-US" sz="2200" dirty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962" t="18421" r="24284" b="21799"/>
          <a:stretch/>
        </p:blipFill>
        <p:spPr bwMode="auto">
          <a:xfrm>
            <a:off x="5918006" y="548680"/>
            <a:ext cx="2808778" cy="55112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49912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National Bathymetry Coordination</a:t>
            </a:r>
          </a:p>
        </p:txBody>
      </p:sp>
      <p:sp>
        <p:nvSpPr>
          <p:cNvPr id="5959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The science community has identified a need for “precision mapping of Australia’s largely undiscovered seascape” (National Marine Science Plan).</a:t>
            </a:r>
          </a:p>
          <a:p>
            <a:r>
              <a:rPr lang="en-US" sz="2000" dirty="0" smtClean="0"/>
              <a:t>Senate enquiries have recommended action, e.g.: “</a:t>
            </a:r>
            <a:r>
              <a:rPr lang="en-AU" sz="2000" dirty="0" smtClean="0"/>
              <a:t>that </a:t>
            </a:r>
            <a:r>
              <a:rPr lang="en-AU" sz="2000" dirty="0"/>
              <a:t>resources be dedicated to </a:t>
            </a:r>
            <a:r>
              <a:rPr lang="en-AU" sz="2000" dirty="0" smtClean="0"/>
              <a:t>the development and implementation of a </a:t>
            </a:r>
            <a:r>
              <a:rPr lang="en-AU" sz="2000" dirty="0"/>
              <a:t>Southern Ocean mapping program, as a whole-of-government initiative </a:t>
            </a:r>
            <a:r>
              <a:rPr lang="en-AU" sz="2000" dirty="0" smtClean="0"/>
              <a:t>… and that such a strategy be included in future decisions about the allocation </a:t>
            </a:r>
            <a:r>
              <a:rPr lang="en-AU" sz="2000" dirty="0"/>
              <a:t>of funding and vessel time</a:t>
            </a:r>
            <a:r>
              <a:rPr lang="en-AU" sz="2000" dirty="0" smtClean="0"/>
              <a:t>.”</a:t>
            </a:r>
          </a:p>
          <a:p>
            <a:r>
              <a:rPr lang="en-AU" sz="2000" dirty="0" smtClean="0"/>
              <a:t>Geoscience Australia has publicly argued for a priority-driven seafloor mapping program in the Southern Ocean and Antarctic waters.</a:t>
            </a:r>
          </a:p>
          <a:p>
            <a:r>
              <a:rPr lang="en-AU" sz="2000" dirty="0"/>
              <a:t>There is opportunity to use transit-times, flexibility in cruise-schedules and more explicit statements of needs to better target ‘baseline’ mapping</a:t>
            </a:r>
            <a:r>
              <a:rPr lang="en-AU" sz="20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41856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 bwMode="auto">
          <a:xfrm>
            <a:off x="2052252" y="1196754"/>
            <a:ext cx="2059429" cy="3291231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AU" sz="1400" dirty="0" smtClean="0"/>
              <a:t>Data capture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AU" sz="1400" dirty="0" smtClean="0"/>
          </a:p>
          <a:p>
            <a:pPr marL="285750" marR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en-A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MNF</a:t>
            </a:r>
          </a:p>
          <a:p>
            <a:pPr marL="285750" marR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en-AU" sz="1200" dirty="0" smtClean="0"/>
              <a:t>AAD</a:t>
            </a:r>
          </a:p>
          <a:p>
            <a:pPr marL="285750" marR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en-A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AIMS</a:t>
            </a:r>
          </a:p>
          <a:p>
            <a:pPr marL="285750" marR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en-AU" sz="1200" dirty="0" smtClean="0"/>
              <a:t>IMOS</a:t>
            </a:r>
          </a:p>
          <a:p>
            <a:pPr marL="285750" marR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en-A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GA – surveys</a:t>
            </a:r>
          </a:p>
          <a:p>
            <a:pPr marL="285750" indent="-285750">
              <a:buFontTx/>
              <a:buChar char="-"/>
            </a:pPr>
            <a:r>
              <a:rPr lang="en-AU" sz="1200" dirty="0" smtClean="0"/>
              <a:t>GA </a:t>
            </a:r>
            <a:r>
              <a:rPr lang="en-AU" sz="1200" dirty="0"/>
              <a:t>– </a:t>
            </a:r>
            <a:r>
              <a:rPr lang="en-AU" sz="1200" dirty="0" smtClean="0"/>
              <a:t>territorial baselines</a:t>
            </a:r>
            <a:endParaRPr kumimoji="0" lang="en-A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285750" marR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en-AU" sz="1200" dirty="0" smtClean="0"/>
              <a:t>AHO (Navy </a:t>
            </a:r>
            <a:r>
              <a:rPr kumimoji="0" lang="en-A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&amp; commercial)</a:t>
            </a:r>
          </a:p>
          <a:p>
            <a:pPr marL="285750" marR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en-AU" sz="1200" dirty="0" smtClean="0"/>
              <a:t>Crowd-sourced via NOAA-DBDC</a:t>
            </a:r>
          </a:p>
          <a:p>
            <a:pPr marL="285750" marR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en-AU" sz="1200" dirty="0" smtClean="0"/>
              <a:t>Satellite</a:t>
            </a:r>
          </a:p>
          <a:p>
            <a:pPr marL="285750" marR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en-A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LADS</a:t>
            </a:r>
          </a:p>
          <a:p>
            <a:pPr marL="285750" marR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en-AU" sz="1200" i="1" dirty="0" err="1" smtClean="0"/>
              <a:t>Etc</a:t>
            </a:r>
            <a:r>
              <a:rPr lang="en-AU" sz="1200" i="1" dirty="0" smtClean="0"/>
              <a:t> </a:t>
            </a:r>
            <a:r>
              <a:rPr lang="en-AU" sz="1200" dirty="0" smtClean="0"/>
              <a:t>…</a:t>
            </a:r>
            <a:endParaRPr kumimoji="0" lang="en-A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6" name="Rounded Rectangle 5"/>
          <p:cNvSpPr/>
          <p:nvPr/>
        </p:nvSpPr>
        <p:spPr bwMode="auto">
          <a:xfrm>
            <a:off x="107504" y="1196752"/>
            <a:ext cx="1872208" cy="3858066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AU" sz="1400" dirty="0" smtClean="0"/>
              <a:t>National Plans 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AU" sz="1400" dirty="0" smtClean="0"/>
              <a:t>to i</a:t>
            </a:r>
            <a:r>
              <a:rPr kumimoji="0" lang="en-A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nform data capture</a:t>
            </a:r>
          </a:p>
          <a:p>
            <a:pPr marR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A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</a:p>
          <a:p>
            <a:pPr marR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AU" sz="1200" dirty="0" smtClean="0"/>
              <a:t>National Hydrographic (AHO) &amp; </a:t>
            </a:r>
            <a:r>
              <a:rPr kumimoji="0" lang="en-A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Marine</a:t>
            </a:r>
            <a:r>
              <a:rPr kumimoji="0" lang="en-AU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Science (NMSC-GA)</a:t>
            </a:r>
          </a:p>
          <a:p>
            <a:pPr marR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AU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collection plan/plans: </a:t>
            </a:r>
          </a:p>
          <a:p>
            <a:pPr marR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AU" sz="12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171450" marR="0" indent="-1714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AU" sz="1200" dirty="0" smtClean="0"/>
              <a:t>Address </a:t>
            </a:r>
            <a:r>
              <a:rPr kumimoji="0" lang="en-AU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priorities</a:t>
            </a:r>
          </a:p>
          <a:p>
            <a:pPr marL="171450" marR="0" indent="-1714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AU" sz="1200" dirty="0" smtClean="0"/>
              <a:t>I</a:t>
            </a:r>
            <a:r>
              <a:rPr kumimoji="0" lang="en-AU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nform r</a:t>
            </a:r>
            <a:r>
              <a:rPr lang="en-AU" sz="1200" baseline="0" dirty="0" smtClean="0"/>
              <a:t>esource allocation</a:t>
            </a:r>
          </a:p>
          <a:p>
            <a:pPr marL="171450" marR="0" indent="-1714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AU" sz="1200" dirty="0" smtClean="0"/>
              <a:t>Increase coordination</a:t>
            </a:r>
            <a:endParaRPr lang="en-AU" sz="1200" baseline="0" dirty="0" smtClean="0"/>
          </a:p>
          <a:p>
            <a:pPr marL="171450" marR="0" indent="-1714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AU" sz="1200" dirty="0" smtClean="0"/>
              <a:t>Avoid replication</a:t>
            </a:r>
          </a:p>
          <a:p>
            <a:pPr marL="171450" marR="0" indent="-1714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AU" sz="1200" baseline="0" dirty="0" smtClean="0"/>
              <a:t>Monitor</a:t>
            </a:r>
            <a:r>
              <a:rPr lang="en-AU" sz="1200" dirty="0" smtClean="0"/>
              <a:t> progress</a:t>
            </a:r>
          </a:p>
          <a:p>
            <a:pPr marL="171450" marR="0" indent="-1714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AU" sz="1200" baseline="0" dirty="0" smtClean="0"/>
              <a:t>Build industry capability</a:t>
            </a:r>
            <a:r>
              <a:rPr lang="en-AU" sz="1200" dirty="0" smtClean="0"/>
              <a:t> (e.g., skills &amp; </a:t>
            </a:r>
            <a:r>
              <a:rPr lang="en-AU" sz="1200" baseline="0" dirty="0" smtClean="0"/>
              <a:t>standards)</a:t>
            </a:r>
          </a:p>
        </p:txBody>
      </p:sp>
      <p:sp>
        <p:nvSpPr>
          <p:cNvPr id="7" name="Rounded Rectangle 6"/>
          <p:cNvSpPr/>
          <p:nvPr/>
        </p:nvSpPr>
        <p:spPr bwMode="auto">
          <a:xfrm>
            <a:off x="4283968" y="1201052"/>
            <a:ext cx="1584176" cy="3035285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AU" sz="1400" dirty="0" smtClean="0"/>
              <a:t>Data management (operational agencies)</a:t>
            </a:r>
          </a:p>
          <a:p>
            <a:pPr marR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A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R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A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R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A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GA</a:t>
            </a:r>
          </a:p>
          <a:p>
            <a:pPr marR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en-AU" sz="1400" dirty="0"/>
          </a:p>
          <a:p>
            <a:pPr marR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A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R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AU" sz="1400" dirty="0" smtClean="0"/>
              <a:t>AHO</a:t>
            </a:r>
          </a:p>
          <a:p>
            <a:pPr marR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AU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R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A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R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AU" sz="1400" dirty="0" smtClean="0"/>
              <a:t>NOAA  DBDC</a:t>
            </a:r>
            <a:endParaRPr kumimoji="0" lang="en-A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9" name="Rounded Rectangle 8"/>
          <p:cNvSpPr/>
          <p:nvPr/>
        </p:nvSpPr>
        <p:spPr bwMode="auto">
          <a:xfrm flipH="1">
            <a:off x="4379968" y="4149080"/>
            <a:ext cx="2297055" cy="99843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171450" marR="0" indent="-1714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AU" sz="1050" dirty="0" smtClean="0"/>
              <a:t>Manage raw data files and low level products</a:t>
            </a:r>
          </a:p>
          <a:p>
            <a:pPr marL="171450" marR="0" indent="-1714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A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Coordinat</a:t>
            </a:r>
            <a:r>
              <a:rPr lang="en-AU" sz="1050" dirty="0" smtClean="0"/>
              <a:t>e archives</a:t>
            </a:r>
          </a:p>
          <a:p>
            <a:pPr marL="171450" marR="0" indent="-1714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AU" sz="1050" dirty="0" smtClean="0"/>
              <a:t>Produce complementary products and services</a:t>
            </a:r>
          </a:p>
        </p:txBody>
      </p:sp>
      <p:cxnSp>
        <p:nvCxnSpPr>
          <p:cNvPr id="12" name="Straight Arrow Connector 11"/>
          <p:cNvCxnSpPr/>
          <p:nvPr/>
        </p:nvCxnSpPr>
        <p:spPr bwMode="auto">
          <a:xfrm>
            <a:off x="3924284" y="2362595"/>
            <a:ext cx="431692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" name="Straight Arrow Connector 12"/>
          <p:cNvCxnSpPr/>
          <p:nvPr/>
        </p:nvCxnSpPr>
        <p:spPr bwMode="auto">
          <a:xfrm>
            <a:off x="3924284" y="3514723"/>
            <a:ext cx="431692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" name="Straight Arrow Connector 13"/>
          <p:cNvCxnSpPr/>
          <p:nvPr/>
        </p:nvCxnSpPr>
        <p:spPr bwMode="auto">
          <a:xfrm>
            <a:off x="5609668" y="2362595"/>
            <a:ext cx="456332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" name="Straight Arrow Connector 14"/>
          <p:cNvCxnSpPr/>
          <p:nvPr/>
        </p:nvCxnSpPr>
        <p:spPr bwMode="auto">
          <a:xfrm>
            <a:off x="5609668" y="3514723"/>
            <a:ext cx="456332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Straight Arrow Connector 15"/>
          <p:cNvCxnSpPr/>
          <p:nvPr/>
        </p:nvCxnSpPr>
        <p:spPr bwMode="auto">
          <a:xfrm flipV="1">
            <a:off x="4622288" y="2852936"/>
            <a:ext cx="0" cy="417543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miter lim="800000"/>
            <a:headEnd type="triangle" w="lg" len="med"/>
            <a:tailEnd type="triangle" w="lg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" name="Rounded Rectangle 17"/>
          <p:cNvSpPr/>
          <p:nvPr/>
        </p:nvSpPr>
        <p:spPr bwMode="auto">
          <a:xfrm flipH="1">
            <a:off x="6050526" y="1786531"/>
            <a:ext cx="1164724" cy="819658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R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AU" sz="1050" dirty="0" smtClean="0"/>
              <a:t>Geoscience &amp; geographic products &amp; services</a:t>
            </a:r>
          </a:p>
        </p:txBody>
      </p:sp>
      <p:sp>
        <p:nvSpPr>
          <p:cNvPr id="19" name="Rounded Rectangle 18"/>
          <p:cNvSpPr/>
          <p:nvPr/>
        </p:nvSpPr>
        <p:spPr bwMode="auto">
          <a:xfrm flipH="1">
            <a:off x="6061553" y="3093920"/>
            <a:ext cx="1164724" cy="640886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R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AU" sz="1050" dirty="0" smtClean="0"/>
              <a:t>Hydrographic produces and services</a:t>
            </a:r>
          </a:p>
        </p:txBody>
      </p:sp>
      <p:sp>
        <p:nvSpPr>
          <p:cNvPr id="20" name="Rounded Rectangle 19"/>
          <p:cNvSpPr/>
          <p:nvPr/>
        </p:nvSpPr>
        <p:spPr bwMode="auto">
          <a:xfrm>
            <a:off x="7740352" y="1197878"/>
            <a:ext cx="1296144" cy="2430298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AU" sz="1400" dirty="0" smtClean="0"/>
              <a:t>Needs</a:t>
            </a:r>
          </a:p>
          <a:p>
            <a:pPr marL="171450" marR="0" indent="-1714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AU" sz="900" dirty="0" smtClean="0"/>
              <a:t>Limits of shelf</a:t>
            </a:r>
          </a:p>
          <a:p>
            <a:pPr marL="171450" marR="0" indent="-1714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AU" sz="900" dirty="0" smtClean="0"/>
              <a:t>Operational Oceanography</a:t>
            </a:r>
          </a:p>
          <a:p>
            <a:pPr marL="171450" marR="0" indent="-1714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AU" sz="900" dirty="0" smtClean="0"/>
              <a:t>Research</a:t>
            </a:r>
          </a:p>
          <a:p>
            <a:pPr marL="171450" marR="0" indent="-1714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AU" sz="900" dirty="0" err="1" smtClean="0"/>
              <a:t>Cwth</a:t>
            </a:r>
            <a:r>
              <a:rPr lang="en-AU" sz="900" dirty="0" smtClean="0"/>
              <a:t> Marine Reserves</a:t>
            </a:r>
          </a:p>
          <a:p>
            <a:pPr marL="171450" marR="0" indent="-1714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AU" sz="900" dirty="0" smtClean="0"/>
              <a:t>Fisheries </a:t>
            </a:r>
            <a:r>
              <a:rPr lang="en-AU" sz="900" dirty="0" err="1" smtClean="0"/>
              <a:t>mmt</a:t>
            </a:r>
            <a:endParaRPr lang="en-AU" sz="900" dirty="0" smtClean="0"/>
          </a:p>
          <a:p>
            <a:pPr marL="171450" marR="0" indent="-1714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AU" sz="900" dirty="0" smtClean="0"/>
              <a:t>Antarctic science</a:t>
            </a:r>
          </a:p>
          <a:p>
            <a:pPr marL="171450" marR="0" indent="-1714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AU" sz="900" dirty="0" smtClean="0"/>
              <a:t>SOLAS</a:t>
            </a:r>
          </a:p>
          <a:p>
            <a:pPr marL="171450" marR="0" indent="-1714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AU" sz="900" dirty="0" smtClean="0"/>
              <a:t>Other</a:t>
            </a:r>
          </a:p>
          <a:p>
            <a:r>
              <a:rPr lang="en-AU" sz="1050" dirty="0" smtClean="0"/>
              <a:t>are addressed by Products &amp; services</a:t>
            </a:r>
            <a:endParaRPr lang="en-AU" sz="900" dirty="0" smtClean="0"/>
          </a:p>
        </p:txBody>
      </p:sp>
      <p:sp>
        <p:nvSpPr>
          <p:cNvPr id="23" name="Rounded Rectangle 22"/>
          <p:cNvSpPr/>
          <p:nvPr/>
        </p:nvSpPr>
        <p:spPr bwMode="auto">
          <a:xfrm rot="5400000" flipH="1">
            <a:off x="5964134" y="2830561"/>
            <a:ext cx="2947460" cy="283341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R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AU" sz="1050" dirty="0" smtClean="0"/>
              <a:t>Interfaces (e.g., AMSIS, NCI..)</a:t>
            </a:r>
          </a:p>
        </p:txBody>
      </p:sp>
      <p:cxnSp>
        <p:nvCxnSpPr>
          <p:cNvPr id="24" name="Straight Arrow Connector 23"/>
          <p:cNvCxnSpPr/>
          <p:nvPr/>
        </p:nvCxnSpPr>
        <p:spPr bwMode="auto">
          <a:xfrm>
            <a:off x="1764044" y="1786531"/>
            <a:ext cx="431692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" name="Straight Arrow Connector 24"/>
          <p:cNvCxnSpPr/>
          <p:nvPr/>
        </p:nvCxnSpPr>
        <p:spPr bwMode="auto">
          <a:xfrm>
            <a:off x="7020275" y="2362595"/>
            <a:ext cx="272001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" name="Straight Arrow Connector 25"/>
          <p:cNvCxnSpPr/>
          <p:nvPr/>
        </p:nvCxnSpPr>
        <p:spPr bwMode="auto">
          <a:xfrm>
            <a:off x="7020275" y="3514723"/>
            <a:ext cx="272001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7" name="Straight Arrow Connector 26"/>
          <p:cNvCxnSpPr/>
          <p:nvPr/>
        </p:nvCxnSpPr>
        <p:spPr bwMode="auto">
          <a:xfrm>
            <a:off x="7590282" y="2938659"/>
            <a:ext cx="272001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8" name="Rounded Rectangle 27"/>
          <p:cNvSpPr/>
          <p:nvPr/>
        </p:nvSpPr>
        <p:spPr bwMode="auto">
          <a:xfrm>
            <a:off x="7740352" y="5290330"/>
            <a:ext cx="1296144" cy="530217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r>
              <a:rPr lang="en-AU" sz="1400" dirty="0" smtClean="0"/>
              <a:t>Priorities </a:t>
            </a:r>
            <a:r>
              <a:rPr lang="en-AU" sz="1100" dirty="0" smtClean="0"/>
              <a:t>driven by needs</a:t>
            </a:r>
          </a:p>
        </p:txBody>
      </p:sp>
      <p:cxnSp>
        <p:nvCxnSpPr>
          <p:cNvPr id="29" name="Straight Arrow Connector 28"/>
          <p:cNvCxnSpPr>
            <a:stCxn id="20" idx="2"/>
            <a:endCxn id="28" idx="0"/>
          </p:cNvCxnSpPr>
          <p:nvPr/>
        </p:nvCxnSpPr>
        <p:spPr bwMode="auto">
          <a:xfrm>
            <a:off x="8388424" y="3628176"/>
            <a:ext cx="0" cy="1662154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" name="Straight Arrow Connector 30"/>
          <p:cNvCxnSpPr>
            <a:stCxn id="28" idx="2"/>
            <a:endCxn id="6" idx="2"/>
          </p:cNvCxnSpPr>
          <p:nvPr/>
        </p:nvCxnSpPr>
        <p:spPr bwMode="auto">
          <a:xfrm rot="5400000" flipH="1">
            <a:off x="4333151" y="1765275"/>
            <a:ext cx="765729" cy="7344816"/>
          </a:xfrm>
          <a:prstGeom prst="bentConnector3">
            <a:avLst>
              <a:gd name="adj1" fmla="val -29854"/>
            </a:avLst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Developing the </a:t>
            </a:r>
            <a:r>
              <a:rPr lang="en-US" dirty="0"/>
              <a:t>P</a:t>
            </a:r>
            <a:r>
              <a:rPr lang="en-US" dirty="0" smtClean="0"/>
              <a:t>lan</a:t>
            </a:r>
            <a:endParaRPr lang="en-US" dirty="0"/>
          </a:p>
        </p:txBody>
      </p:sp>
      <p:sp>
        <p:nvSpPr>
          <p:cNvPr id="33" name="Rectangle 32"/>
          <p:cNvSpPr/>
          <p:nvPr/>
        </p:nvSpPr>
        <p:spPr bwMode="auto">
          <a:xfrm>
            <a:off x="251520" y="2060849"/>
            <a:ext cx="1512350" cy="962456"/>
          </a:xfrm>
          <a:prstGeom prst="rect">
            <a:avLst/>
          </a:prstGeom>
          <a:noFill/>
          <a:ln w="952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611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Broad Roadmap</a:t>
            </a:r>
            <a:endParaRPr lang="en-AU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 rtl="0" fontAlgn="base">
              <a:buFont typeface="Arial" panose="020B0604020202020204" pitchFamily="34" charset="0"/>
              <a:buChar char="•"/>
            </a:pPr>
            <a:r>
              <a:rPr lang="en-AU" sz="2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National Coordination to show that the Australian marine community is doing as much as it can with the resources available</a:t>
            </a:r>
          </a:p>
          <a:p>
            <a:pPr marL="790575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Draw on existing agency strengths</a:t>
            </a:r>
          </a:p>
          <a:p>
            <a:pPr marL="790575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Collect data once and use many times</a:t>
            </a:r>
          </a:p>
          <a:p>
            <a:pPr marL="790575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Make better use of the data we already </a:t>
            </a:r>
            <a:r>
              <a:rPr lang="en-US" sz="2000" dirty="0" smtClean="0"/>
              <a:t>have</a:t>
            </a:r>
          </a:p>
          <a:p>
            <a:pPr marL="790575" lvl="1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Make better use of the resources we already have</a:t>
            </a: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dirty="0" smtClean="0"/>
              <a:t>Establish standard processes and distribution technologies to ensure easy access to trustworthy data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dirty="0" smtClean="0"/>
              <a:t>Collaborate to drive a National Mapping agenda</a:t>
            </a:r>
            <a:endParaRPr lang="en-AU" dirty="0"/>
          </a:p>
          <a:p>
            <a:pPr rtl="0" fontAlgn="base"/>
            <a:endParaRPr lang="en-AU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1187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Why this Workshop is Important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There are many commonwealth programs seeking development of standards to encourage data reuse, and to make the best use of the resources we already have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sz="2000" dirty="0"/>
              <a:t>Hydrographers SEA2400 Program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sz="2000" dirty="0" smtClean="0"/>
              <a:t>National Plan for Bathymetry Acquisition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sz="2000" dirty="0" smtClean="0"/>
              <a:t>Acoustics Network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sz="2000" dirty="0" smtClean="0"/>
              <a:t>NESP</a:t>
            </a:r>
          </a:p>
          <a:p>
            <a:endParaRPr lang="en-AU" dirty="0"/>
          </a:p>
          <a:p>
            <a:r>
              <a:rPr lang="en-AU" dirty="0" smtClean="0"/>
              <a:t>Additionally, state agencies and science communities are seeking a consistent national approach to help facilitate collaboration and partnerships </a:t>
            </a:r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494379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78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83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A Blue 4x3">
  <a:themeElements>
    <a:clrScheme name="GA Conclusion Slid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GA Conclusion Slid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GA Conclusion Slid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 Conclusion Slid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 Conclusion Slid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 Conclusion Slid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 Conclusion Slid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 Conclusion Slid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Conclusion Slid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Conclusion Slid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Conclusion Slid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Conclusion Slid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Conclusion Slid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Conclusion Slid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GA Blue Pages">
  <a:themeElements>
    <a:clrScheme name="GA Blue Pages 13">
      <a:dk1>
        <a:srgbClr val="4D4D4F"/>
      </a:dk1>
      <a:lt1>
        <a:srgbClr val="FFFFFF"/>
      </a:lt1>
      <a:dk2>
        <a:srgbClr val="267485"/>
      </a:dk2>
      <a:lt2>
        <a:srgbClr val="808080"/>
      </a:lt2>
      <a:accent1>
        <a:srgbClr val="A0D7E4"/>
      </a:accent1>
      <a:accent2>
        <a:srgbClr val="333399"/>
      </a:accent2>
      <a:accent3>
        <a:srgbClr val="FFFFFF"/>
      </a:accent3>
      <a:accent4>
        <a:srgbClr val="404042"/>
      </a:accent4>
      <a:accent5>
        <a:srgbClr val="CDE8EF"/>
      </a:accent5>
      <a:accent6>
        <a:srgbClr val="2D2D8A"/>
      </a:accent6>
      <a:hlink>
        <a:srgbClr val="0000FF"/>
      </a:hlink>
      <a:folHlink>
        <a:srgbClr val="99CC00"/>
      </a:folHlink>
    </a:clrScheme>
    <a:fontScheme name="GA Blue Page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GA Blue Page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 Blue Page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 Blue Page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 Blue Page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 Blue Page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 Blue Page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Blue Page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Blue Page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Blue Page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Blue Page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Blue Page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Blue Page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Blue Pages 13">
        <a:dk1>
          <a:srgbClr val="4D4D4F"/>
        </a:dk1>
        <a:lt1>
          <a:srgbClr val="FFFFFF"/>
        </a:lt1>
        <a:dk2>
          <a:srgbClr val="267485"/>
        </a:dk2>
        <a:lt2>
          <a:srgbClr val="808080"/>
        </a:lt2>
        <a:accent1>
          <a:srgbClr val="A0D7E4"/>
        </a:accent1>
        <a:accent2>
          <a:srgbClr val="333399"/>
        </a:accent2>
        <a:accent3>
          <a:srgbClr val="FFFFFF"/>
        </a:accent3>
        <a:accent4>
          <a:srgbClr val="404042"/>
        </a:accent4>
        <a:accent5>
          <a:srgbClr val="CDE8EF"/>
        </a:accent5>
        <a:accent6>
          <a:srgbClr val="2D2D8A"/>
        </a:accent6>
        <a:hlink>
          <a:srgbClr val="0000FF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GA Internal Title Slide">
  <a:themeElements>
    <a:clrScheme name="GA Internal Title Slid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GA Internal Title Slid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GA Internal Title Slid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 Internal Title Slid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 Internal Title Slid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 Internal Title Slid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 Internal Title Slid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 Internal Title Slid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Internal Title Slid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Internal Title Slid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Internal Title Slid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Internal Title Slid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Internal Title Slid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Internal Title Slid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GA Blue 4x3</Template>
  <TotalTime>131</TotalTime>
  <Words>576</Words>
  <Application>Microsoft Office PowerPoint</Application>
  <PresentationFormat>On-screen Show (4:3)</PresentationFormat>
  <Paragraphs>99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GA Blue 4x3</vt:lpstr>
      <vt:lpstr>GA Blue Pages</vt:lpstr>
      <vt:lpstr>GA Internal Title Slide</vt:lpstr>
      <vt:lpstr>PowerPoint Presentation</vt:lpstr>
      <vt:lpstr>Acknowledgement of Country</vt:lpstr>
      <vt:lpstr>Drivers for Improved Marine Mapping</vt:lpstr>
      <vt:lpstr>The Opportunity </vt:lpstr>
      <vt:lpstr>National Bathymetry Coordination</vt:lpstr>
      <vt:lpstr>Developing the Plan</vt:lpstr>
      <vt:lpstr>Broad Roadmap</vt:lpstr>
      <vt:lpstr>Why this Workshop is Important</vt:lpstr>
      <vt:lpstr>Questions</vt:lpstr>
    </vt:vector>
  </TitlesOfParts>
  <Company>Geoscience Australia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Whiteway Tanya</dc:creator>
  <cp:lastModifiedBy>Kim PIcard</cp:lastModifiedBy>
  <cp:revision>12</cp:revision>
  <dcterms:created xsi:type="dcterms:W3CDTF">2017-05-29T00:33:24Z</dcterms:created>
  <dcterms:modified xsi:type="dcterms:W3CDTF">2017-05-29T09:42:24Z</dcterms:modified>
</cp:coreProperties>
</file>